
<file path=[Content_Types].xml><?xml version="1.0" encoding="utf-8"?>
<Types xmlns="http://schemas.openxmlformats.org/package/2006/content-types">
  <Default ContentType="application/x-fontdata" Extension="fntdata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embedTrueTypeFonts="1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  <p:sldId id="258" r:id="rId8"/>
    <p:sldId id="259" r:id="rId9"/>
  </p:sldIdLst>
  <p:sldSz cy="5143500" cx="9144000"/>
  <p:notesSz cx="6858000" cy="9144000"/>
  <p:embeddedFontLst>
    <p:embeddedFont>
      <p:font typeface="Roboto"/>
      <p:regular r:id="rId10"/>
      <p:bold r:id="rId11"/>
      <p:italic r:id="rId12"/>
      <p:boldItalic r:id="rId13"/>
    </p:embeddedFont>
    <p:embeddedFont>
      <p:font typeface="Montserrat"/>
      <p:regular r:id="rId14"/>
      <p:bold r:id="rId15"/>
      <p:italic r:id="rId16"/>
      <p:boldItalic r:id="rId17"/>
    </p:embeddedFont>
  </p:embeddedFontLst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1" Type="http://schemas.openxmlformats.org/officeDocument/2006/relationships/font" Target="fonts/Roboto-bold.fntdata"/><Relationship Id="rId10" Type="http://schemas.openxmlformats.org/officeDocument/2006/relationships/font" Target="fonts/Roboto-regular.fntdata"/><Relationship Id="rId13" Type="http://schemas.openxmlformats.org/officeDocument/2006/relationships/font" Target="fonts/Roboto-boldItalic.fntdata"/><Relationship Id="rId12" Type="http://schemas.openxmlformats.org/officeDocument/2006/relationships/font" Target="fonts/Roboto-italic.fntdata"/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4.xml"/><Relationship Id="rId15" Type="http://schemas.openxmlformats.org/officeDocument/2006/relationships/font" Target="fonts/Montserrat-bold.fntdata"/><Relationship Id="rId14" Type="http://schemas.openxmlformats.org/officeDocument/2006/relationships/font" Target="fonts/Montserrat-regular.fntdata"/><Relationship Id="rId17" Type="http://schemas.openxmlformats.org/officeDocument/2006/relationships/font" Target="fonts/Montserrat-boldItalic.fntdata"/><Relationship Id="rId16" Type="http://schemas.openxmlformats.org/officeDocument/2006/relationships/font" Target="fonts/Montserrat-italic.fntdata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Relationship Id="rId8" Type="http://schemas.openxmlformats.org/officeDocument/2006/relationships/slide" Target="slides/slide3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63" name="Shape 6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Google Shape;64;g27485057791_0_3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65" name="Google Shape;65;g27485057791_0_3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0" name="Shape 7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Google Shape;71;g2772b9749c7_0_18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2" name="Google Shape;72;g2772b9749c7_0_18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77" name="Shape 7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8" name="Google Shape;78;g2772b9749c7_0_188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79" name="Google Shape;79;g2772b9749c7_0_188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g2772b9749c7_0_193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86" name="Google Shape;86;g2772b9749c7_0_193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/>
          <p:nvPr/>
        </p:nvSpPr>
        <p:spPr>
          <a:xfrm flipH="1">
            <a:off x="8246400" y="4245925"/>
            <a:ext cx="897600" cy="897600"/>
          </a:xfrm>
          <a:prstGeom prst="rtTriangle">
            <a:avLst/>
          </a:prstGeom>
          <a:solidFill>
            <a:schemeClr val="lt1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1" name="Google Shape;11;p2"/>
          <p:cNvSpPr/>
          <p:nvPr/>
        </p:nvSpPr>
        <p:spPr>
          <a:xfrm flipH="1">
            <a:off x="8246400" y="4245875"/>
            <a:ext cx="897600" cy="897600"/>
          </a:xfrm>
          <a:prstGeom prst="round1Rect">
            <a:avLst>
              <a:gd fmla="val 16667" name="adj"/>
            </a:avLst>
          </a:prstGeom>
          <a:solidFill>
            <a:schemeClr val="lt1">
              <a:alpha val="68080"/>
            </a:schemeClr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" name="Google Shape;12;p2"/>
          <p:cNvSpPr txBox="1"/>
          <p:nvPr>
            <p:ph type="ctrTitle"/>
          </p:nvPr>
        </p:nvSpPr>
        <p:spPr>
          <a:xfrm>
            <a:off x="390525" y="1819275"/>
            <a:ext cx="8222100" cy="933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13" name="Google Shape;13;p2"/>
          <p:cNvSpPr txBox="1"/>
          <p:nvPr>
            <p:ph idx="1" type="subTitle"/>
          </p:nvPr>
        </p:nvSpPr>
        <p:spPr>
          <a:xfrm>
            <a:off x="390525" y="2789130"/>
            <a:ext cx="8222100" cy="43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>
                <a:solidFill>
                  <a:schemeClr val="lt1"/>
                </a:solidFill>
              </a:defRPr>
            </a:lvl1pPr>
            <a:lvl2pPr lvl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2pPr>
            <a:lvl3pPr lvl="2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3pPr>
            <a:lvl4pPr lvl="3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4pPr>
            <a:lvl5pPr lvl="4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5pPr>
            <a:lvl6pPr lvl="5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6pPr>
            <a:lvl7pPr lvl="6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7pPr>
            <a:lvl8pPr lvl="7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8pPr>
            <a:lvl9pPr lvl="8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None/>
              <a:defRPr sz="18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14" name="Google Shape;14;p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bg>
      <p:bgPr>
        <a:solidFill>
          <a:schemeClr val="accent4"/>
        </a:solidFill>
      </p:bgPr>
    </p:bg>
    <p:spTree>
      <p:nvGrpSpPr>
        <p:cNvPr id="57" name="Shape 5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" name="Google Shape;58;p11"/>
          <p:cNvSpPr txBox="1"/>
          <p:nvPr>
            <p:ph hasCustomPrompt="1" type="title"/>
          </p:nvPr>
        </p:nvSpPr>
        <p:spPr>
          <a:xfrm>
            <a:off x="475500" y="1258525"/>
            <a:ext cx="82221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2000"/>
              <a:buNone/>
              <a:defRPr sz="12000">
                <a:solidFill>
                  <a:schemeClr val="dk2"/>
                </a:solidFill>
              </a:defRPr>
            </a:lvl9pPr>
          </a:lstStyle>
          <a:p>
            <a:r>
              <a:t>xx%</a:t>
            </a:r>
          </a:p>
        </p:txBody>
      </p:sp>
      <p:sp>
        <p:nvSpPr>
          <p:cNvPr id="59" name="Google Shape;59;p11"/>
          <p:cNvSpPr txBox="1"/>
          <p:nvPr>
            <p:ph idx="1" type="body"/>
          </p:nvPr>
        </p:nvSpPr>
        <p:spPr>
          <a:xfrm>
            <a:off x="475500" y="3304625"/>
            <a:ext cx="82221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60" name="Google Shape;60;p1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bg>
      <p:bgPr>
        <a:solidFill>
          <a:schemeClr val="accent4"/>
        </a:solidFill>
      </p:bgPr>
    </p:bg>
    <p:spTree>
      <p:nvGrpSpPr>
        <p:cNvPr id="61" name="Shape 6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2" name="Google Shape;62;p12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3"/>
          <p:cNvSpPr txBox="1"/>
          <p:nvPr>
            <p:ph type="title"/>
          </p:nvPr>
        </p:nvSpPr>
        <p:spPr>
          <a:xfrm>
            <a:off x="460950" y="2065350"/>
            <a:ext cx="8222100" cy="1012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17" name="Google Shape;17;p3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4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0" name="Google Shape;20;p4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1" name="Google Shape;21;p4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2" name="Google Shape;22;p4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3" name="Google Shape;23;p4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4" name="Shape 2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Google Shape;25;p5"/>
          <p:cNvSpPr/>
          <p:nvPr/>
        </p:nvSpPr>
        <p:spPr>
          <a:xfrm flipH="1" rot="10800000">
            <a:off x="0" y="1686000"/>
            <a:ext cx="9144000" cy="3457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6" name="Google Shape;26;p5"/>
          <p:cNvSpPr/>
          <p:nvPr/>
        </p:nvSpPr>
        <p:spPr>
          <a:xfrm>
            <a:off x="0" y="168600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27" name="Google Shape;27;p5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3200"/>
              <a:buNone/>
              <a:defRPr/>
            </a:lvl9pPr>
          </a:lstStyle>
          <a:p/>
        </p:txBody>
      </p:sp>
      <p:sp>
        <p:nvSpPr>
          <p:cNvPr id="28" name="Google Shape;28;p5"/>
          <p:cNvSpPr txBox="1"/>
          <p:nvPr>
            <p:ph idx="1" type="body"/>
          </p:nvPr>
        </p:nvSpPr>
        <p:spPr>
          <a:xfrm>
            <a:off x="47190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9" name="Google Shape;29;p5"/>
          <p:cNvSpPr txBox="1"/>
          <p:nvPr>
            <p:ph idx="2" type="body"/>
          </p:nvPr>
        </p:nvSpPr>
        <p:spPr>
          <a:xfrm>
            <a:off x="4694250" y="1919075"/>
            <a:ext cx="3999900" cy="27102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0" name="Google Shape;30;p5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31" name="Shape 3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Google Shape;32;p6"/>
          <p:cNvSpPr/>
          <p:nvPr/>
        </p:nvSpPr>
        <p:spPr>
          <a:xfrm flipH="1" rot="10800000">
            <a:off x="0" y="656400"/>
            <a:ext cx="9144000" cy="44871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3" name="Google Shape;33;p6"/>
          <p:cNvSpPr/>
          <p:nvPr/>
        </p:nvSpPr>
        <p:spPr>
          <a:xfrm>
            <a:off x="0" y="656350"/>
            <a:ext cx="91440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4" name="Google Shape;34;p6"/>
          <p:cNvSpPr txBox="1"/>
          <p:nvPr>
            <p:ph type="title"/>
          </p:nvPr>
        </p:nvSpPr>
        <p:spPr>
          <a:xfrm>
            <a:off x="98250" y="16350"/>
            <a:ext cx="8826600" cy="602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1pPr>
            <a:lvl2pPr lvl="1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800"/>
              <a:buNone/>
              <a:defRPr sz="1800"/>
            </a:lvl9pPr>
          </a:lstStyle>
          <a:p/>
        </p:txBody>
      </p:sp>
      <p:sp>
        <p:nvSpPr>
          <p:cNvPr id="35" name="Google Shape;35;p6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6" name="Shape 3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" name="Google Shape;37;p7"/>
          <p:cNvSpPr txBox="1"/>
          <p:nvPr/>
        </p:nvSpPr>
        <p:spPr>
          <a:xfrm flipH="1" rot="10800000">
            <a:off x="3276600" y="25"/>
            <a:ext cx="58674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8" name="Google Shape;38;p7"/>
          <p:cNvSpPr/>
          <p:nvPr/>
        </p:nvSpPr>
        <p:spPr>
          <a:xfrm rot="-5400000">
            <a:off x="759150" y="2517450"/>
            <a:ext cx="51435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9" name="Google Shape;39;p7"/>
          <p:cNvSpPr txBox="1"/>
          <p:nvPr>
            <p:ph type="title"/>
          </p:nvPr>
        </p:nvSpPr>
        <p:spPr>
          <a:xfrm>
            <a:off x="226078" y="357800"/>
            <a:ext cx="2808000" cy="9534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40" name="Google Shape;40;p7"/>
          <p:cNvSpPr txBox="1"/>
          <p:nvPr>
            <p:ph idx="1" type="body"/>
          </p:nvPr>
        </p:nvSpPr>
        <p:spPr>
          <a:xfrm>
            <a:off x="226075" y="1465800"/>
            <a:ext cx="2808000" cy="316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●"/>
              <a:defRPr sz="1200">
                <a:solidFill>
                  <a:schemeClr val="lt1"/>
                </a:solidFill>
              </a:defRPr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○"/>
              <a:defRPr sz="1200">
                <a:solidFill>
                  <a:schemeClr val="lt1"/>
                </a:solidFill>
              </a:defRPr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Char char="■"/>
              <a:defRPr sz="1200"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41" name="Google Shape;41;p7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42" name="Shape 4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Google Shape;43;p8"/>
          <p:cNvSpPr txBox="1"/>
          <p:nvPr>
            <p:ph type="title"/>
          </p:nvPr>
        </p:nvSpPr>
        <p:spPr>
          <a:xfrm>
            <a:off x="490250" y="488250"/>
            <a:ext cx="62271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2pPr>
            <a:lvl3pPr lvl="2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3pPr>
            <a:lvl4pPr lvl="3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4pPr>
            <a:lvl5pPr lvl="4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5pPr>
            <a:lvl6pPr lvl="5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6pPr>
            <a:lvl7pPr lvl="6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7pPr>
            <a:lvl8pPr lvl="7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8pPr>
            <a:lvl9pPr lvl="8">
              <a:spcBef>
                <a:spcPts val="0"/>
              </a:spcBef>
              <a:spcAft>
                <a:spcPts val="0"/>
              </a:spcAft>
              <a:buSzPts val="6000"/>
              <a:buNone/>
              <a:defRPr sz="6000"/>
            </a:lvl9pPr>
          </a:lstStyle>
          <a:p/>
        </p:txBody>
      </p:sp>
      <p:sp>
        <p:nvSpPr>
          <p:cNvPr id="44" name="Google Shape;44;p8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45" name="Shape 4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" name="Google Shape;46;p9"/>
          <p:cNvSpPr/>
          <p:nvPr/>
        </p:nvSpPr>
        <p:spPr>
          <a:xfrm flipH="1">
            <a:off x="0" y="0"/>
            <a:ext cx="4572000" cy="51435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7" name="Google Shape;47;p9"/>
          <p:cNvSpPr/>
          <p:nvPr/>
        </p:nvSpPr>
        <p:spPr>
          <a:xfrm rot="5400000">
            <a:off x="1946425" y="2517750"/>
            <a:ext cx="5142900" cy="1086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48" name="Google Shape;48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1pPr>
            <a:lvl2pPr lvl="1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2pPr>
            <a:lvl3pPr lvl="2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3pPr>
            <a:lvl4pPr lvl="3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4pPr>
            <a:lvl5pPr lvl="4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5pPr>
            <a:lvl6pPr lvl="5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6pPr>
            <a:lvl7pPr lvl="6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7pPr>
            <a:lvl8pPr lvl="7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8pPr>
            <a:lvl9pPr lvl="8" algn="ctr"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4200"/>
              <a:buNone/>
              <a:defRPr sz="4200"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49" name="Google Shape;49;p9"/>
          <p:cNvSpPr txBox="1"/>
          <p:nvPr>
            <p:ph idx="1" type="subTitle"/>
          </p:nvPr>
        </p:nvSpPr>
        <p:spPr>
          <a:xfrm>
            <a:off x="265500" y="2779467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50" name="Google Shape;50;p9"/>
          <p:cNvSpPr txBox="1"/>
          <p:nvPr>
            <p:ph idx="2" type="body"/>
          </p:nvPr>
        </p:nvSpPr>
        <p:spPr>
          <a:xfrm>
            <a:off x="4939500" y="724200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800"/>
              <a:buChar char="●"/>
              <a:defRPr>
                <a:solidFill>
                  <a:schemeClr val="lt1"/>
                </a:solidFill>
              </a:defRPr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●"/>
              <a:defRPr>
                <a:solidFill>
                  <a:schemeClr val="lt1"/>
                </a:solidFill>
              </a:defRPr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○"/>
              <a:defRPr>
                <a:solidFill>
                  <a:schemeClr val="lt1"/>
                </a:solidFill>
              </a:defRPr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400"/>
              <a:buChar char="■"/>
              <a:defRPr>
                <a:solidFill>
                  <a:schemeClr val="lt1"/>
                </a:solidFill>
              </a:defRPr>
            </a:lvl9pPr>
          </a:lstStyle>
          <a:p/>
        </p:txBody>
      </p:sp>
      <p:sp>
        <p:nvSpPr>
          <p:cNvPr id="51" name="Google Shape;51;p9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52" name="Shape 5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Google Shape;53;p10"/>
          <p:cNvSpPr txBox="1"/>
          <p:nvPr/>
        </p:nvSpPr>
        <p:spPr>
          <a:xfrm flipH="1" rot="10800000">
            <a:off x="0" y="0"/>
            <a:ext cx="9144000" cy="4695900"/>
          </a:xfrm>
          <a:prstGeom prst="rect">
            <a:avLst/>
          </a:prstGeom>
          <a:solidFill>
            <a:schemeClr val="accent4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4" name="Google Shape;54;p10"/>
          <p:cNvSpPr/>
          <p:nvPr/>
        </p:nvSpPr>
        <p:spPr>
          <a:xfrm flipH="1" rot="10800000">
            <a:off x="0" y="4622725"/>
            <a:ext cx="9144000" cy="74100"/>
          </a:xfrm>
          <a:prstGeom prst="rect">
            <a:avLst/>
          </a:prstGeom>
          <a:gradFill>
            <a:gsLst>
              <a:gs pos="0">
                <a:srgbClr val="F9F9F9"/>
              </a:gs>
              <a:gs pos="36000">
                <a:srgbClr val="F9F9F9"/>
              </a:gs>
              <a:gs pos="80000">
                <a:srgbClr val="DEDEDE"/>
              </a:gs>
              <a:gs pos="100000">
                <a:srgbClr val="999999"/>
              </a:gs>
            </a:gsLst>
            <a:lin ang="16200038" scaled="0"/>
          </a:gra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55" name="Google Shape;55;p10"/>
          <p:cNvSpPr txBox="1"/>
          <p:nvPr>
            <p:ph idx="1" type="body"/>
          </p:nvPr>
        </p:nvSpPr>
        <p:spPr>
          <a:xfrm>
            <a:off x="57150" y="4696825"/>
            <a:ext cx="8382000" cy="4467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1200"/>
              <a:buNone/>
              <a:defRPr sz="1200">
                <a:solidFill>
                  <a:schemeClr val="lt1"/>
                </a:solidFill>
              </a:defRPr>
            </a:lvl1pPr>
          </a:lstStyle>
          <a:p/>
        </p:txBody>
      </p:sp>
      <p:sp>
        <p:nvSpPr>
          <p:cNvPr id="56" name="Google Shape;56;p10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>
                <a:solidFill>
                  <a:schemeClr val="lt1"/>
                </a:solidFill>
              </a:defRPr>
            </a:lvl1pPr>
            <a:lvl2pPr lvl="1">
              <a:buNone/>
              <a:defRPr>
                <a:solidFill>
                  <a:schemeClr val="lt1"/>
                </a:solidFill>
              </a:defRPr>
            </a:lvl2pPr>
            <a:lvl3pPr lvl="2">
              <a:buNone/>
              <a:defRPr>
                <a:solidFill>
                  <a:schemeClr val="lt1"/>
                </a:solidFill>
              </a:defRPr>
            </a:lvl3pPr>
            <a:lvl4pPr lvl="3">
              <a:buNone/>
              <a:defRPr>
                <a:solidFill>
                  <a:schemeClr val="lt1"/>
                </a:solidFill>
              </a:defRPr>
            </a:lvl4pPr>
            <a:lvl5pPr lvl="4">
              <a:buNone/>
              <a:defRPr>
                <a:solidFill>
                  <a:schemeClr val="lt1"/>
                </a:solidFill>
              </a:defRPr>
            </a:lvl5pPr>
            <a:lvl6pPr lvl="5">
              <a:buNone/>
              <a:defRPr>
                <a:solidFill>
                  <a:schemeClr val="lt1"/>
                </a:solidFill>
              </a:defRPr>
            </a:lvl6pPr>
            <a:lvl7pPr lvl="6">
              <a:buNone/>
              <a:defRPr>
                <a:solidFill>
                  <a:schemeClr val="lt1"/>
                </a:solidFill>
              </a:defRPr>
            </a:lvl7pPr>
            <a:lvl8pPr lvl="7">
              <a:buNone/>
              <a:defRPr>
                <a:solidFill>
                  <a:schemeClr val="lt1"/>
                </a:solidFill>
              </a:defRPr>
            </a:lvl8pPr>
            <a:lvl9pPr lvl="8">
              <a:buNone/>
              <a:defRPr>
                <a:solidFill>
                  <a:schemeClr val="lt1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material">
    <p:bg>
      <p:bgPr>
        <a:solidFill>
          <a:schemeClr val="dk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3200"/>
              <a:buFont typeface="Roboto"/>
              <a:buNone/>
              <a:defRPr sz="3200">
                <a:solidFill>
                  <a:schemeClr val="lt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471900" y="1919075"/>
            <a:ext cx="8222100" cy="27102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800"/>
              <a:buFont typeface="Roboto"/>
              <a:buChar char="●"/>
              <a:defRPr sz="18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●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○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lt2"/>
              </a:buClr>
              <a:buSzPts val="1400"/>
              <a:buFont typeface="Roboto"/>
              <a:buChar char="■"/>
              <a:defRPr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523541" y="4695623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1pPr>
            <a:lvl2pPr lvl="1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r">
              <a:buNone/>
              <a:defRPr sz="1000">
                <a:solidFill>
                  <a:schemeClr val="lt2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5452F5"/>
        </a:solidFill>
      </p:bgPr>
    </p:bg>
    <p:spTree>
      <p:nvGrpSpPr>
        <p:cNvPr id="66" name="Shape 6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7" name="Google Shape;67;p13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Montserrat"/>
                <a:ea typeface="Montserrat"/>
                <a:cs typeface="Montserrat"/>
                <a:sym typeface="Montserrat"/>
              </a:rPr>
              <a:t>The Importance of OKRs</a:t>
            </a:r>
            <a:endParaRPr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68" name="Google Shape;68;p13"/>
          <p:cNvSpPr txBox="1"/>
          <p:nvPr>
            <p:ph idx="1" type="body"/>
          </p:nvPr>
        </p:nvSpPr>
        <p:spPr>
          <a:xfrm>
            <a:off x="471900" y="2340000"/>
            <a:ext cx="8222100" cy="2473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OKRs serve a crucial role in ensuring that a company's vision is integrated into the daily work of each employee by promoting innovation and adaptability. 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OKRs are composed of three elements: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30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Montserrat"/>
              <a:buChar char="●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Objectives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30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Montserrat"/>
              <a:buChar char="●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Key results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30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Montserrat"/>
              <a:buChar char="●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Initiatives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>
              <a:latin typeface="Montserrat"/>
              <a:ea typeface="Montserrat"/>
              <a:cs typeface="Montserrat"/>
              <a:sym typeface="Montserrat"/>
            </a:endParaRPr>
          </a:p>
        </p:txBody>
      </p:sp>
      <p:pic>
        <p:nvPicPr>
          <p:cNvPr id="69" name="Google Shape;69;p13"/>
          <p:cNvPicPr preferRelativeResize="0"/>
          <p:nvPr/>
        </p:nvPicPr>
        <p:blipFill rotWithShape="1">
          <a:blip r:embed="rId3">
            <a:alphaModFix/>
          </a:blip>
          <a:srcRect b="0" l="219" r="219" t="0"/>
          <a:stretch/>
        </p:blipFill>
        <p:spPr>
          <a:xfrm>
            <a:off x="386950" y="286450"/>
            <a:ext cx="876298" cy="1905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5452F5"/>
        </a:solidFill>
      </p:bgPr>
    </p:bg>
    <p:spTree>
      <p:nvGrpSpPr>
        <p:cNvPr id="73" name="Shape 7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" name="Google Shape;74;p14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Montserrat"/>
                <a:ea typeface="Montserrat"/>
                <a:cs typeface="Montserrat"/>
                <a:sym typeface="Montserrat"/>
              </a:rPr>
              <a:t>The Importance of OKRs</a:t>
            </a:r>
            <a:endParaRPr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75" name="Google Shape;75;p14"/>
          <p:cNvSpPr txBox="1"/>
          <p:nvPr>
            <p:ph idx="1" type="body"/>
          </p:nvPr>
        </p:nvSpPr>
        <p:spPr>
          <a:xfrm>
            <a:off x="471900" y="2289725"/>
            <a:ext cx="8222100" cy="2697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lnSpcReduction="10000"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Objectives are what you want to achieve in the future. They answer the question of, “Where do we need to go?”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In </a:t>
            </a:r>
            <a:r>
              <a:rPr i="1"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Measure What Matters</a:t>
            </a: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, John Doerr writes that a winning objective answers three questions: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30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Is it meaningful? 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30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Is it audacious?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30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Is it inspiring?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>
              <a:latin typeface="Montserrat"/>
              <a:ea typeface="Montserrat"/>
              <a:cs typeface="Montserrat"/>
              <a:sym typeface="Montserrat"/>
            </a:endParaRPr>
          </a:p>
        </p:txBody>
      </p:sp>
      <p:pic>
        <p:nvPicPr>
          <p:cNvPr id="76" name="Google Shape;76;p14"/>
          <p:cNvPicPr preferRelativeResize="0"/>
          <p:nvPr/>
        </p:nvPicPr>
        <p:blipFill rotWithShape="1">
          <a:blip r:embed="rId3">
            <a:alphaModFix/>
          </a:blip>
          <a:srcRect b="0" l="219" r="219" t="0"/>
          <a:stretch/>
        </p:blipFill>
        <p:spPr>
          <a:xfrm>
            <a:off x="386950" y="286450"/>
            <a:ext cx="876298" cy="1905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5452F5"/>
        </a:solidFill>
      </p:bgPr>
    </p:bg>
    <p:spTree>
      <p:nvGrpSpPr>
        <p:cNvPr id="80" name="Shape 8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" name="Google Shape;81;p15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Montserrat"/>
                <a:ea typeface="Montserrat"/>
                <a:cs typeface="Montserrat"/>
                <a:sym typeface="Montserrat"/>
              </a:rPr>
              <a:t>The Importance of OKRs</a:t>
            </a:r>
            <a:endParaRPr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82" name="Google Shape;82;p15"/>
          <p:cNvSpPr txBox="1"/>
          <p:nvPr>
            <p:ph idx="1" type="body"/>
          </p:nvPr>
        </p:nvSpPr>
        <p:spPr>
          <a:xfrm>
            <a:off x="471900" y="2272950"/>
            <a:ext cx="8222100" cy="30495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2500" lnSpcReduction="20000"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Key results (KRs) are what help bring vision to reality. </a:t>
            </a: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 They answer the question of, “How do we know we’re getting there?”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There are two types of key results: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2258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Leading KRs measure inputs - these are the measures you can act on and change.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2258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Lagging KRs measure outputs - these are measures based on past actions.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Effective key results answer three questions: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2258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Are they specific and timebound? 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2258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Are they aggressive yet realistic?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2258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ct val="1000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Are they measurable and verifiable?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>
              <a:latin typeface="Montserrat"/>
              <a:ea typeface="Montserrat"/>
              <a:cs typeface="Montserrat"/>
              <a:sym typeface="Montserrat"/>
            </a:endParaRPr>
          </a:p>
        </p:txBody>
      </p:sp>
      <p:pic>
        <p:nvPicPr>
          <p:cNvPr id="83" name="Google Shape;83;p15"/>
          <p:cNvPicPr preferRelativeResize="0"/>
          <p:nvPr/>
        </p:nvPicPr>
        <p:blipFill rotWithShape="1">
          <a:blip r:embed="rId3">
            <a:alphaModFix/>
          </a:blip>
          <a:srcRect b="0" l="219" r="219" t="0"/>
          <a:stretch/>
        </p:blipFill>
        <p:spPr>
          <a:xfrm>
            <a:off x="386950" y="286450"/>
            <a:ext cx="876298" cy="1905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5452F5"/>
        </a:solidFill>
      </p:bgPr>
    </p:bg>
    <p:spTree>
      <p:nvGrpSpPr>
        <p:cNvPr id="87" name="Shape 8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Google Shape;88;p16"/>
          <p:cNvSpPr txBox="1"/>
          <p:nvPr>
            <p:ph type="title"/>
          </p:nvPr>
        </p:nvSpPr>
        <p:spPr>
          <a:xfrm>
            <a:off x="471900" y="738725"/>
            <a:ext cx="8222100" cy="767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>
                <a:latin typeface="Montserrat"/>
                <a:ea typeface="Montserrat"/>
                <a:cs typeface="Montserrat"/>
                <a:sym typeface="Montserrat"/>
              </a:rPr>
              <a:t>The Importance of OKRs</a:t>
            </a:r>
            <a:endParaRPr>
              <a:latin typeface="Montserrat"/>
              <a:ea typeface="Montserrat"/>
              <a:cs typeface="Montserrat"/>
              <a:sym typeface="Montserrat"/>
            </a:endParaRPr>
          </a:p>
        </p:txBody>
      </p:sp>
      <p:sp>
        <p:nvSpPr>
          <p:cNvPr id="89" name="Google Shape;89;p16"/>
          <p:cNvSpPr txBox="1"/>
          <p:nvPr>
            <p:ph idx="1" type="body"/>
          </p:nvPr>
        </p:nvSpPr>
        <p:spPr>
          <a:xfrm>
            <a:off x="471900" y="2289725"/>
            <a:ext cx="8222100" cy="2697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Initiatives </a:t>
            </a: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are the actions that drive your leading key results. They answer the question, “What do we need to do to get there?”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Effective initiatives answer three questions: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30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Are they specific and timebound? 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30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Are they aggressive yet realistic?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-330200" lvl="0" marL="45720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600"/>
              <a:buFont typeface="Montserrat"/>
              <a:buAutoNum type="arabicPeriod"/>
            </a:pPr>
            <a:r>
              <a:rPr lang="en" sz="1600">
                <a:solidFill>
                  <a:srgbClr val="000000"/>
                </a:solidFill>
                <a:latin typeface="Montserrat"/>
                <a:ea typeface="Montserrat"/>
                <a:cs typeface="Montserrat"/>
                <a:sym typeface="Montserrat"/>
              </a:rPr>
              <a:t>Are they measurable and verifiable?</a:t>
            </a:r>
            <a:endParaRPr sz="16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400">
              <a:solidFill>
                <a:srgbClr val="000000"/>
              </a:solidFill>
              <a:latin typeface="Montserrat"/>
              <a:ea typeface="Montserrat"/>
              <a:cs typeface="Montserrat"/>
              <a:sym typeface="Montserrat"/>
            </a:endParaRPr>
          </a:p>
          <a:p>
            <a:pPr indent="0" lvl="0" marL="0" rtl="0" algn="l">
              <a:spcBef>
                <a:spcPts val="1200"/>
              </a:spcBef>
              <a:spcAft>
                <a:spcPts val="1200"/>
              </a:spcAft>
              <a:buNone/>
            </a:pPr>
            <a:r>
              <a:t/>
            </a:r>
            <a:endParaRPr>
              <a:latin typeface="Montserrat"/>
              <a:ea typeface="Montserrat"/>
              <a:cs typeface="Montserrat"/>
              <a:sym typeface="Montserrat"/>
            </a:endParaRPr>
          </a:p>
        </p:txBody>
      </p:sp>
      <p:pic>
        <p:nvPicPr>
          <p:cNvPr id="90" name="Google Shape;90;p16"/>
          <p:cNvPicPr preferRelativeResize="0"/>
          <p:nvPr/>
        </p:nvPicPr>
        <p:blipFill rotWithShape="1">
          <a:blip r:embed="rId3">
            <a:alphaModFix/>
          </a:blip>
          <a:srcRect b="0" l="219" r="219" t="0"/>
          <a:stretch/>
        </p:blipFill>
        <p:spPr>
          <a:xfrm>
            <a:off x="386950" y="286450"/>
            <a:ext cx="876298" cy="1905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Material">
  <a:themeElements>
    <a:clrScheme name="Material">
      <a:dk1>
        <a:srgbClr val="4285F4"/>
      </a:dk1>
      <a:lt1>
        <a:srgbClr val="FFFFFF"/>
      </a:lt1>
      <a:dk2>
        <a:srgbClr val="424242"/>
      </a:dk2>
      <a:lt2>
        <a:srgbClr val="737373"/>
      </a:lt2>
      <a:accent1>
        <a:srgbClr val="0277BD"/>
      </a:accent1>
      <a:accent2>
        <a:srgbClr val="0F9D58"/>
      </a:accent2>
      <a:accent3>
        <a:srgbClr val="DB4437"/>
      </a:accent3>
      <a:accent4>
        <a:srgbClr val="FAFAFA"/>
      </a:accent4>
      <a:accent5>
        <a:srgbClr val="1A237E"/>
      </a:accent5>
      <a:accent6>
        <a:srgbClr val="F4B400"/>
      </a:accent6>
      <a:hlink>
        <a:srgbClr val="1A237E"/>
      </a:hlink>
      <a:folHlink>
        <a:srgbClr val="1A237E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